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65" r:id="rId5"/>
    <p:sldId id="344" r:id="rId6"/>
    <p:sldId id="266" r:id="rId7"/>
    <p:sldId id="349" r:id="rId8"/>
    <p:sldId id="347" r:id="rId9"/>
    <p:sldId id="375" r:id="rId10"/>
    <p:sldId id="348" r:id="rId11"/>
    <p:sldId id="355" r:id="rId12"/>
    <p:sldId id="360" r:id="rId13"/>
    <p:sldId id="342" r:id="rId14"/>
    <p:sldId id="371" r:id="rId15"/>
    <p:sldId id="351" r:id="rId16"/>
    <p:sldId id="372" r:id="rId17"/>
    <p:sldId id="352" r:id="rId18"/>
    <p:sldId id="356" r:id="rId19"/>
    <p:sldId id="357" r:id="rId20"/>
    <p:sldId id="377" r:id="rId21"/>
    <p:sldId id="343" r:id="rId22"/>
    <p:sldId id="362" r:id="rId23"/>
    <p:sldId id="363" r:id="rId24"/>
    <p:sldId id="350" r:id="rId25"/>
    <p:sldId id="367" r:id="rId26"/>
    <p:sldId id="378" r:id="rId27"/>
    <p:sldId id="368" r:id="rId28"/>
    <p:sldId id="369" r:id="rId29"/>
    <p:sldId id="365" r:id="rId30"/>
    <p:sldId id="379" r:id="rId31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3642" autoAdjust="0"/>
  </p:normalViewPr>
  <p:slideViewPr>
    <p:cSldViewPr snapToGrid="0" snapToObjects="1">
      <p:cViewPr varScale="1">
        <p:scale>
          <a:sx n="66" d="100"/>
          <a:sy n="66" d="100"/>
        </p:scale>
        <p:origin x="1304" y="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E2C46-831E-3D40-9C96-57D9051118D5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CABA5-44A2-5941-9A22-68D837F854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9867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E372F-3F13-49CA-86A2-24DCDF7A5232}" type="datetimeFigureOut">
              <a:rPr lang="nl-BE" smtClean="0"/>
              <a:t>15/11/2021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F8D8E-A7C1-40F9-8D59-CCA71E23F80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52021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verloop en afspraken (handjes gebruiken – chat - pp achteraf per mail)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F8D8E-A7C1-40F9-8D59-CCA71E23F80E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3560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F8D8E-A7C1-40F9-8D59-CCA71E23F80E}" type="slidenum">
              <a:rPr lang="nl-BE" smtClean="0"/>
              <a:t>28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1426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F8D8E-A7C1-40F9-8D59-CCA71E23F80E}" type="slidenum">
              <a:rPr lang="nl-BE" smtClean="0"/>
              <a:t>29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983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F8D8E-A7C1-40F9-8D59-CCA71E23F80E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0629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F8D8E-A7C1-40F9-8D59-CCA71E23F80E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0064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F8D8E-A7C1-40F9-8D59-CCA71E23F80E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3410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F8D8E-A7C1-40F9-8D59-CCA71E23F80E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922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dirty="0">
                <a:solidFill>
                  <a:schemeClr val="bg1">
                    <a:lumMod val="50000"/>
                  </a:schemeClr>
                </a:solidFill>
              </a:rPr>
              <a:t>1.5. Diversificatie van landbouwactiviteiten naar nieuwe activiteiten ten voordele van de lokale gemeenschap, in verband met gezondheidszorg, sociale integratie, door de gemeenschap gesteunde landbouw en onderricht over milieu en voedsel. </a:t>
            </a:r>
          </a:p>
          <a:p>
            <a:r>
              <a:rPr lang="nl-BE" dirty="0"/>
              <a:t>- Innovatie, gebiedsgerichtheid, samenwerking over de grenzen van de sectoren heen en het betrekken van mensen met een beperking worden belangrijk geacht. - Binnen ‘groene zorg’ wordt er enkel gericht op mengvormen tussen groene zorg en sociale economie, die buiten beide kaders vallen. Er wordt geen directe steun verleend aan de landbouwer.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F8D8E-A7C1-40F9-8D59-CCA71E23F80E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791109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F8D8E-A7C1-40F9-8D59-CCA71E23F80E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2025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F8D8E-A7C1-40F9-8D59-CCA71E23F80E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8758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F8D8E-A7C1-40F9-8D59-CCA71E23F80E}" type="slidenum">
              <a:rPr lang="nl-BE" smtClean="0"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5385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titelpagina_algemeen_zonder_fot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ED381-2456-4443-9422-B8A925380CB6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56173" y="2339100"/>
            <a:ext cx="7772400" cy="1102519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C16D9AA-9234-4CB2-8AAD-1887C07207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10040" y="4501900"/>
            <a:ext cx="415028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7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tekst_dia_wi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64706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ED381-2456-4443-9422-B8A925380CB6}" type="datetimeFigureOut">
              <a:rPr lang="nl-NL" smtClean="0"/>
              <a:t>15-11-2021</a:t>
            </a:fld>
            <a:endParaRPr lang="nl-NL"/>
          </a:p>
        </p:txBody>
      </p:sp>
      <p:pic>
        <p:nvPicPr>
          <p:cNvPr id="6" name="Picture 3" descr="L:\E02\PLATTELAND-PDPO\1 Communicatie\Huisstijl Plattelandsloket en logo\Powerpoint\Logobalk na 2017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069" y="4680976"/>
            <a:ext cx="2864470" cy="41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01DAA7D-62C3-4631-AD18-97E5B10883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32147" y="4570496"/>
            <a:ext cx="4403934" cy="57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76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tekst_dia_wi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ED381-2456-4443-9422-B8A925380CB6}" type="datetimeFigureOut">
              <a:rPr lang="nl-NL" smtClean="0"/>
              <a:t>15-11-2021</a:t>
            </a:fld>
            <a:endParaRPr lang="nl-NL"/>
          </a:p>
        </p:txBody>
      </p:sp>
      <p:pic>
        <p:nvPicPr>
          <p:cNvPr id="7" name="Picture 3" descr="L:\E02\PLATTELAND-PDPO\1 Communicatie\Huisstijl Plattelandsloket en logo\Powerpoint\Logobalk na 2017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069" y="4680976"/>
            <a:ext cx="2864470" cy="41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6454122-4D47-411E-A6D0-72F042BE12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32147" y="4570496"/>
            <a:ext cx="4403934" cy="57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02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tekst_dia_wi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ED381-2456-4443-9422-B8A925380CB6}" type="datetimeFigureOut">
              <a:rPr lang="nl-NL" smtClean="0"/>
              <a:t>15-11-2021</a:t>
            </a:fld>
            <a:endParaRPr lang="nl-NL" dirty="0"/>
          </a:p>
        </p:txBody>
      </p:sp>
      <p:pic>
        <p:nvPicPr>
          <p:cNvPr id="9" name="Picture 3" descr="L:\E02\PLATTELAND-PDPO\1 Communicatie\Huisstijl Plattelandsloket en logo\Powerpoint\Logobalk na 2017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069" y="4680976"/>
            <a:ext cx="2864470" cy="41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BC3ADF0-8F67-46D3-ABA9-23C008D06A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32147" y="4570496"/>
            <a:ext cx="4403934" cy="57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45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tekst_dia_wi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ED381-2456-4443-9422-B8A925380CB6}" type="datetimeFigureOut">
              <a:rPr lang="nl-NL" smtClean="0"/>
              <a:t>15-11-2021</a:t>
            </a:fld>
            <a:endParaRPr lang="nl-NL"/>
          </a:p>
        </p:txBody>
      </p:sp>
      <p:pic>
        <p:nvPicPr>
          <p:cNvPr id="5" name="Picture 3" descr="L:\E02\PLATTELAND-PDPO\1 Communicatie\Huisstijl Plattelandsloket en logo\Powerpoint\Logobalk na 2017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069" y="4680976"/>
            <a:ext cx="2864470" cy="41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0DB6E62-91DD-42B2-AD1B-88D801D7A08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32147" y="4570496"/>
            <a:ext cx="4403934" cy="57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59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tekst_dia_wi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ED381-2456-4443-9422-B8A925380CB6}" type="datetimeFigureOut">
              <a:rPr lang="nl-NL" smtClean="0"/>
              <a:t>15-11-2021</a:t>
            </a:fld>
            <a:endParaRPr lang="nl-NL"/>
          </a:p>
        </p:txBody>
      </p:sp>
      <p:pic>
        <p:nvPicPr>
          <p:cNvPr id="7" name="Picture 3" descr="L:\E02\PLATTELAND-PDPO\1 Communicatie\Huisstijl Plattelandsloket en logo\Powerpoint\Logobalk na 2017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069" y="4680976"/>
            <a:ext cx="2864470" cy="41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DACD7F2-19F8-413B-A045-76F5781D6F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32147" y="4570496"/>
            <a:ext cx="4403934" cy="57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30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tekst_dia_wi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ED381-2456-4443-9422-B8A925380CB6}" type="datetimeFigureOut">
              <a:rPr lang="nl-NL" smtClean="0"/>
              <a:t>15-11-2021</a:t>
            </a:fld>
            <a:endParaRPr lang="nl-NL"/>
          </a:p>
        </p:txBody>
      </p:sp>
      <p:pic>
        <p:nvPicPr>
          <p:cNvPr id="7" name="Picture 3" descr="L:\E02\PLATTELAND-PDPO\1 Communicatie\Huisstijl Plattelandsloket en logo\Powerpoint\Logobalk na 2017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069" y="4680976"/>
            <a:ext cx="2864470" cy="41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B7A703B-E06D-4B5C-A9EE-F4ADEE7C18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32147" y="4570496"/>
            <a:ext cx="4403934" cy="57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87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tekst_dia_wi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ED381-2456-4443-9422-B8A925380CB6}" type="datetimeFigureOut">
              <a:rPr lang="nl-NL" smtClean="0"/>
              <a:t>15-11-2021</a:t>
            </a:fld>
            <a:endParaRPr lang="nl-NL"/>
          </a:p>
        </p:txBody>
      </p:sp>
      <p:pic>
        <p:nvPicPr>
          <p:cNvPr id="6" name="Picture 3" descr="L:\E02\PLATTELAND-PDPO\1 Communicatie\Huisstijl Plattelandsloket en logo\Powerpoint\Logobalk na 2017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069" y="4680976"/>
            <a:ext cx="2864470" cy="41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1552F44-49E6-4978-9684-C031869359E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32147" y="4570496"/>
            <a:ext cx="4403934" cy="57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88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tekst_dia_wi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ED381-2456-4443-9422-B8A925380CB6}" type="datetimeFigureOut">
              <a:rPr lang="nl-NL" smtClean="0"/>
              <a:t>15-11-2021</a:t>
            </a:fld>
            <a:endParaRPr lang="nl-NL"/>
          </a:p>
        </p:txBody>
      </p:sp>
      <p:pic>
        <p:nvPicPr>
          <p:cNvPr id="6" name="Picture 3" descr="L:\E02\PLATTELAND-PDPO\1 Communicatie\Huisstijl Plattelandsloket en logo\Powerpoint\Logobalk na 2017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069" y="4680976"/>
            <a:ext cx="2864470" cy="41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BFB4A5C-0BDA-4B47-B0F2-7D0A7292C4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32147" y="4570496"/>
            <a:ext cx="4403934" cy="57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33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ED381-2456-4443-9422-B8A925380CB6}" type="datetimeFigureOut">
              <a:rPr lang="nl-NL" smtClean="0"/>
              <a:t>15-11-2021</a:t>
            </a:fld>
            <a:endParaRPr lang="nl-NL"/>
          </a:p>
        </p:txBody>
      </p:sp>
      <p:pic>
        <p:nvPicPr>
          <p:cNvPr id="6" name="Afbeelding 5" descr="kaart_algeme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5" name="Picture 3" descr="L:\E02\PLATTELAND-PDPO\1 Communicatie\Huisstijl Plattelandsloket en logo\Powerpoint\Logobalk na 2017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069" y="4680976"/>
            <a:ext cx="2864470" cy="41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33DFAA5-A25F-43C4-B296-12C298BB87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32147" y="4570496"/>
            <a:ext cx="4403934" cy="57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23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5143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titelpagina_algemeen_zonder_fot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812925"/>
            <a:ext cx="7772400" cy="11017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0B7F-9178-1441-9B3D-FC96D4FFBB95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4B58-EAB1-5C4A-9484-B7F135B65579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07ED400-56FD-4260-8912-53B85FB73E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10040" y="4501900"/>
            <a:ext cx="4150285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9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titelpagina_algeme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812925"/>
            <a:ext cx="7772400" cy="1101725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6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A0B7F-9178-1441-9B3D-FC96D4FFBB95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4B58-EAB1-5C4A-9484-B7F135B65579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Picture 3" descr="L:\E02\PLATTELAND-PDPO\1 Communicatie\Huisstijl Plattelandsloket en logo\Powerpoint\Logobalk na 2017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848" y="4671340"/>
            <a:ext cx="2957476" cy="4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28C827D-58DF-4D69-83A2-C1BF4C1FB8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67003" y="4560990"/>
            <a:ext cx="4476997" cy="58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7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lgemenedia_gee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ED381-2456-4443-9422-B8A925380CB6}" type="datetimeFigureOut">
              <a:rPr lang="nl-NL" smtClean="0"/>
              <a:t>15-11-2021</a:t>
            </a:fld>
            <a:endParaRPr lang="nl-NL"/>
          </a:p>
        </p:txBody>
      </p:sp>
      <p:pic>
        <p:nvPicPr>
          <p:cNvPr id="9" name="Picture 3" descr="L:\E02\PLATTELAND-PDPO\1 Communicatie\Huisstijl Plattelandsloket en logo\Powerpoint\Logobalk na 2017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848" y="4671340"/>
            <a:ext cx="2957476" cy="4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505AD2F-50ED-45F6-9307-EF62E7310D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67003" y="4560990"/>
            <a:ext cx="4476997" cy="58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4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lgemenedia_oranj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ED381-2456-4443-9422-B8A925380CB6}" type="datetimeFigureOut">
              <a:rPr lang="nl-NL" smtClean="0"/>
              <a:t>15-11-2021</a:t>
            </a:fld>
            <a:endParaRPr lang="nl-NL"/>
          </a:p>
        </p:txBody>
      </p:sp>
      <p:pic>
        <p:nvPicPr>
          <p:cNvPr id="8" name="Picture 3" descr="L:\E02\PLATTELAND-PDPO\1 Communicatie\Huisstijl Plattelandsloket en logo\Powerpoint\Logobalk na 2017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848" y="4671340"/>
            <a:ext cx="2957476" cy="4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4F5F891-0E04-4E8A-A564-B318B88D30E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67003" y="4560990"/>
            <a:ext cx="4476997" cy="58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21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lgemenedia_oranj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61049"/>
            <a:ext cx="8229600" cy="216038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ED381-2456-4443-9422-B8A925380CB6}" type="datetimeFigureOut">
              <a:rPr lang="nl-NL" smtClean="0"/>
              <a:t>15-11-2021</a:t>
            </a:fld>
            <a:endParaRPr lang="nl-NL"/>
          </a:p>
        </p:txBody>
      </p:sp>
      <p:pic>
        <p:nvPicPr>
          <p:cNvPr id="7" name="Picture 3" descr="L:\E02\PLATTELAND-PDPO\1 Communicatie\Huisstijl Plattelandsloket en logo\Powerpoint\Logobalk na 2017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848" y="4671340"/>
            <a:ext cx="2957476" cy="4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5C8E2B6-D061-4873-834F-0F8CFD9594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67003" y="4560990"/>
            <a:ext cx="4476997" cy="58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46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lgemenedia_gee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261049"/>
            <a:ext cx="8229600" cy="216038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ED381-2456-4443-9422-B8A925380CB6}" type="datetimeFigureOut">
              <a:rPr lang="nl-NL" smtClean="0"/>
              <a:t>15-11-2021</a:t>
            </a:fld>
            <a:endParaRPr lang="nl-NL"/>
          </a:p>
        </p:txBody>
      </p:sp>
      <p:pic>
        <p:nvPicPr>
          <p:cNvPr id="7" name="Picture 3" descr="L:\E02\PLATTELAND-PDPO\1 Communicatie\Huisstijl Plattelandsloket en logo\Powerpoint\Logobalk na 2017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848" y="4671340"/>
            <a:ext cx="2957476" cy="4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95B7095-1210-49C5-9C26-FB2A40A6F29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67003" y="4560990"/>
            <a:ext cx="4476997" cy="58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62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tekst_dia_gee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ED381-2456-4443-9422-B8A925380CB6}" type="datetimeFigureOut">
              <a:rPr lang="nl-NL" smtClean="0"/>
              <a:t>15-11-2021</a:t>
            </a:fld>
            <a:endParaRPr lang="nl-NL"/>
          </a:p>
        </p:txBody>
      </p:sp>
      <p:pic>
        <p:nvPicPr>
          <p:cNvPr id="6" name="Picture 3" descr="L:\E02\PLATTELAND-PDPO\1 Communicatie\Huisstijl Plattelandsloket en logo\Powerpoint\Logobalk na 2017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069" y="4727359"/>
            <a:ext cx="2864470" cy="41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C238AEB-0BBB-47D7-B36B-B4A42E78CE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32147" y="4570496"/>
            <a:ext cx="4403934" cy="57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4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tekst_dia_oranj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ED381-2456-4443-9422-B8A925380CB6}" type="datetimeFigureOut">
              <a:rPr lang="nl-NL" smtClean="0"/>
              <a:t>15-11-2021</a:t>
            </a:fld>
            <a:endParaRPr lang="nl-NL"/>
          </a:p>
        </p:txBody>
      </p:sp>
      <p:pic>
        <p:nvPicPr>
          <p:cNvPr id="6" name="Picture 3" descr="L:\E02\PLATTELAND-PDPO\1 Communicatie\Huisstijl Plattelandsloket en logo\Powerpoint\Logobalk na 2017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069" y="4680976"/>
            <a:ext cx="2864470" cy="41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AFBF678-A859-4F76-8258-272B8EFE41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32147" y="4570496"/>
            <a:ext cx="4403934" cy="57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14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A0B7F-9178-1441-9B3D-FC96D4FFBB95}" type="datetimeFigureOut">
              <a:rPr lang="nl-NL" smtClean="0"/>
              <a:t>15-11-2021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44B58-EAB1-5C4A-9484-B7F135B655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841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4" r:id="rId2"/>
    <p:sldLayoutId id="2147483679" r:id="rId3"/>
    <p:sldLayoutId id="2147483695" r:id="rId4"/>
    <p:sldLayoutId id="2147483696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6" r:id="rId18"/>
    <p:sldLayoutId id="2147483707" r:id="rId1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gionalelandschappen.be/natuur-met-zorg/8087" TargetMode="Externa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cdn.flxml.eu/f-83e6931bf5958719" TargetMode="Externa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ttelandsloket.be/" TargetMode="External"/><Relationship Id="rId2" Type="http://schemas.openxmlformats.org/officeDocument/2006/relationships/hyperlink" Target="https://www.vlm.be/nl/themas/platteland/e-loket/Paginas/default.aspx" TargetMode="Externa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platteland@oost-vlaanderen.b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plattelandsloket.be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612620345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smex-ctp.trendmicro.com/wis/clicktime/v1/query?url=https%3a%2f%2fdrive.google.com%2ffile%2fd%2f1qrVDT3%2dOdRTm8d8oCMJRMWzVb%5fu1WLuy%2fview%3fusp%3dsharing&amp;umid=65515eb0-82b0-4e2f-83df-f11c03f1a235&amp;auth=5c9a1d6eb0a36c92a341115f0035cba75d952841-1998f5734100176d51e6b24473a2733ba8535d07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812925"/>
            <a:ext cx="7772400" cy="1887205"/>
          </a:xfrm>
        </p:spPr>
        <p:txBody>
          <a:bodyPr>
            <a:noAutofit/>
          </a:bodyPr>
          <a:lstStyle/>
          <a:p>
            <a:r>
              <a:rPr lang="nl-NL" sz="4800" b="1" dirty="0">
                <a:solidFill>
                  <a:schemeClr val="bg1"/>
                </a:solidFill>
              </a:rPr>
              <a:t>Inspiratiemoment Plattelandsprojecten</a:t>
            </a:r>
            <a:br>
              <a:rPr lang="nl-NL" sz="4800" b="1" dirty="0">
                <a:solidFill>
                  <a:schemeClr val="bg1"/>
                </a:solidFill>
              </a:rPr>
            </a:br>
            <a:r>
              <a:rPr lang="nl-NL" sz="4800" b="1" dirty="0">
                <a:solidFill>
                  <a:schemeClr val="bg1"/>
                </a:solidFill>
              </a:rPr>
              <a:t>Herstelfonds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637B3FD-93B3-4170-81E3-87579C8DD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700130"/>
            <a:ext cx="6400800" cy="528970"/>
          </a:xfrm>
        </p:spPr>
        <p:txBody>
          <a:bodyPr>
            <a:noAutofit/>
          </a:bodyPr>
          <a:lstStyle/>
          <a:p>
            <a:r>
              <a:rPr lang="nl-NL" sz="4800" dirty="0">
                <a:solidFill>
                  <a:schemeClr val="bg1"/>
                </a:solidFill>
              </a:rPr>
              <a:t>2021 - 2022</a:t>
            </a:r>
            <a:endParaRPr lang="nl-BE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04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5069F34-4555-4607-A9C6-DE58A1ACF4CB}"/>
              </a:ext>
            </a:extLst>
          </p:cNvPr>
          <p:cNvSpPr txBox="1"/>
          <p:nvPr/>
        </p:nvSpPr>
        <p:spPr>
          <a:xfrm>
            <a:off x="740904" y="850116"/>
            <a:ext cx="2493183" cy="93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11079"/>
            <a:r>
              <a:rPr lang="nl-NL" sz="2722" dirty="0">
                <a:solidFill>
                  <a:srgbClr val="ED7D31"/>
                </a:solidFill>
                <a:latin typeface="Calibri" panose="020F0502020204030204"/>
              </a:rPr>
              <a:t>WERKINGS-</a:t>
            </a:r>
          </a:p>
          <a:p>
            <a:pPr defTabSz="311079"/>
            <a:r>
              <a:rPr lang="nl-NL" sz="2722" dirty="0">
                <a:solidFill>
                  <a:srgbClr val="ED7D31"/>
                </a:solidFill>
                <a:latin typeface="Calibri" panose="020F0502020204030204"/>
              </a:rPr>
              <a:t>GEBIED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9F1963F-3764-431E-881C-ABDB176DF10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471" y="470517"/>
            <a:ext cx="4712640" cy="391256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2572BAF0-91BD-4B03-BAFE-70D73369BF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009193"/>
              </p:ext>
            </p:extLst>
          </p:nvPr>
        </p:nvGraphicFramePr>
        <p:xfrm>
          <a:off x="469697" y="4399970"/>
          <a:ext cx="3516377" cy="362966"/>
        </p:xfrm>
        <a:graphic>
          <a:graphicData uri="http://schemas.openxmlformats.org/drawingml/2006/table">
            <a:tbl>
              <a:tblPr firstRow="1" firstCol="1" bandRow="1"/>
              <a:tblGrid>
                <a:gridCol w="273177">
                  <a:extLst>
                    <a:ext uri="{9D8B030D-6E8A-4147-A177-3AD203B41FA5}">
                      <a16:colId xmlns:a16="http://schemas.microsoft.com/office/drawing/2014/main" val="257441444"/>
                    </a:ext>
                  </a:extLst>
                </a:gridCol>
                <a:gridCol w="3243200">
                  <a:extLst>
                    <a:ext uri="{9D8B030D-6E8A-4147-A177-3AD203B41FA5}">
                      <a16:colId xmlns:a16="http://schemas.microsoft.com/office/drawing/2014/main" val="3249897778"/>
                    </a:ext>
                  </a:extLst>
                </a:gridCol>
              </a:tblGrid>
              <a:tr h="146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4171950" algn="l"/>
                        </a:tabLs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4171950" algn="l"/>
                        </a:tabLst>
                      </a:pPr>
                      <a:r>
                        <a:rPr lang="nl-BE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Plattelandsgebied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21224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4171950" algn="l"/>
                        </a:tabLst>
                      </a:pPr>
                      <a:r>
                        <a:rPr lang="nl-NL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nl-B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4171950" algn="l"/>
                        </a:tabLst>
                      </a:pPr>
                      <a:r>
                        <a:rPr lang="nl-B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Groot- en centrumsteden Gent, Sint-Niklaas en Aalst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312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5687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8CE8F8DB-2283-4C95-94E3-78F8180E121C}"/>
              </a:ext>
            </a:extLst>
          </p:cNvPr>
          <p:cNvSpPr txBox="1"/>
          <p:nvPr/>
        </p:nvSpPr>
        <p:spPr>
          <a:xfrm>
            <a:off x="2035992" y="1623364"/>
            <a:ext cx="6491991" cy="277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1079" indent="-311079" defTabSz="311079">
              <a:buFont typeface="Arial" panose="020B0604020202020204" pitchFamily="34" charset="0"/>
              <a:buChar char="•"/>
            </a:pPr>
            <a:r>
              <a:rPr lang="nl-BE" sz="2177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Elke begunstigde krijgt maximaal 65% overheidssteun</a:t>
            </a:r>
          </a:p>
          <a:p>
            <a:pPr marL="311079" indent="-311079" defTabSz="311079">
              <a:buFont typeface="Arial" panose="020B0604020202020204" pitchFamily="34" charset="0"/>
              <a:buChar char="•"/>
            </a:pPr>
            <a:r>
              <a:rPr lang="nl-BE" sz="2177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Promotoren staan zelf in voor het resterende bedrag (minimaal 35 %)</a:t>
            </a:r>
          </a:p>
          <a:p>
            <a:pPr marL="311079" indent="-311079" defTabSz="311079">
              <a:buFont typeface="Arial" panose="020B0604020202020204" pitchFamily="34" charset="0"/>
              <a:buChar char="•"/>
            </a:pPr>
            <a:r>
              <a:rPr lang="nl-BE" sz="2177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Eigen financiering minimaal 15 %</a:t>
            </a:r>
          </a:p>
          <a:p>
            <a:pPr marL="311079" indent="-311079" defTabSz="311079">
              <a:buFont typeface="Arial" panose="020B0604020202020204" pitchFamily="34" charset="0"/>
              <a:buChar char="•"/>
            </a:pPr>
            <a:r>
              <a:rPr lang="nl-BE" sz="2177" dirty="0">
                <a:solidFill>
                  <a:prstClr val="white">
                    <a:lumMod val="50000"/>
                  </a:prstClr>
                </a:solidFill>
              </a:rPr>
              <a:t>Enkel investeringsprojecten </a:t>
            </a:r>
          </a:p>
          <a:p>
            <a:pPr marL="311079" indent="-311079" defTabSz="311079">
              <a:buFont typeface="Arial" panose="020B0604020202020204" pitchFamily="34" charset="0"/>
              <a:buChar char="•"/>
            </a:pPr>
            <a:r>
              <a:rPr lang="nl-BE" sz="2177" dirty="0">
                <a:solidFill>
                  <a:prstClr val="white">
                    <a:lumMod val="50000"/>
                  </a:prstClr>
                </a:solidFill>
              </a:rPr>
              <a:t>Maximale subsidie per site bestaat uit € 50 000 investeringskost + € 15 000 externe prestatie voor het participatietraject en/of ontwerpproces</a:t>
            </a:r>
            <a:endParaRPr lang="nl-NL" sz="2177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EC1301D-5951-4187-A71A-43E388587D01}"/>
              </a:ext>
            </a:extLst>
          </p:cNvPr>
          <p:cNvSpPr txBox="1"/>
          <p:nvPr/>
        </p:nvSpPr>
        <p:spPr>
          <a:xfrm>
            <a:off x="740905" y="965619"/>
            <a:ext cx="2329554" cy="511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11079"/>
            <a:r>
              <a:rPr lang="nl-NL" sz="2722" dirty="0">
                <a:solidFill>
                  <a:srgbClr val="ED7D31"/>
                </a:solidFill>
                <a:latin typeface="Calibri" panose="020F0502020204030204"/>
              </a:rPr>
              <a:t>MAATREGELEN</a:t>
            </a:r>
          </a:p>
        </p:txBody>
      </p:sp>
    </p:spTree>
    <p:extLst>
      <p:ext uri="{BB962C8B-B14F-4D97-AF65-F5344CB8AC3E}">
        <p14:creationId xmlns:p14="http://schemas.microsoft.com/office/powerpoint/2010/main" val="672779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6C07F4-B9B1-49A5-A01E-52FCAB2E8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08090" y="166478"/>
            <a:ext cx="4040188" cy="479822"/>
          </a:xfrm>
        </p:spPr>
        <p:txBody>
          <a:bodyPr>
            <a:noAutofit/>
          </a:bodyPr>
          <a:lstStyle/>
          <a:p>
            <a:r>
              <a:rPr lang="nl-BE" sz="2800" b="0" dirty="0">
                <a:solidFill>
                  <a:schemeClr val="accent6">
                    <a:lumMod val="75000"/>
                  </a:schemeClr>
                </a:solidFill>
              </a:rPr>
              <a:t>Investeringsprojecten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0EE24F5-B238-40E0-9F56-B3C5AE9BA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7417" y="1567432"/>
            <a:ext cx="4040188" cy="1986897"/>
          </a:xfrm>
        </p:spPr>
        <p:txBody>
          <a:bodyPr>
            <a:normAutofit fontScale="62500" lnSpcReduction="20000"/>
          </a:bodyPr>
          <a:lstStyle/>
          <a:p>
            <a:endParaRPr lang="nl-BE" dirty="0">
              <a:solidFill>
                <a:schemeClr val="bg1">
                  <a:lumMod val="50000"/>
                </a:schemeClr>
              </a:solidFill>
            </a:endParaRPr>
          </a:p>
          <a:p>
            <a:endParaRPr lang="nl-BE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BE" sz="22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Bouw of verbetering onroerende goederen</a:t>
            </a:r>
          </a:p>
          <a:p>
            <a:r>
              <a:rPr lang="nl-BE" sz="2200" dirty="0">
                <a:solidFill>
                  <a:schemeClr val="bg1">
                    <a:lumMod val="6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nl-BE" sz="220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itgaven voor aan- of huurkoop van machines</a:t>
            </a:r>
          </a:p>
          <a:p>
            <a:r>
              <a:rPr lang="nl-BE" sz="220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Erelonen van architecten, ingenieurs en adviseurs </a:t>
            </a:r>
          </a:p>
          <a:p>
            <a:r>
              <a:rPr lang="nl-BE" sz="2200" dirty="0">
                <a:solidFill>
                  <a:schemeClr val="bg1">
                    <a:lumMod val="6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nl-BE" sz="220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itvoeren van landschapswerken</a:t>
            </a:r>
          </a:p>
          <a:p>
            <a:r>
              <a:rPr lang="nl-BE" sz="2200" dirty="0">
                <a:solidFill>
                  <a:schemeClr val="bg1">
                    <a:lumMod val="6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nl-BE" sz="220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ankoop van multimediamateriaal</a:t>
            </a:r>
          </a:p>
          <a:p>
            <a:r>
              <a:rPr lang="nl-BE" sz="2200" dirty="0">
                <a:solidFill>
                  <a:schemeClr val="bg1">
                    <a:lumMod val="6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nl-BE" sz="2200" dirty="0">
                <a:solidFill>
                  <a:schemeClr val="bg1">
                    <a:lumMod val="6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itvoeren van haalbaarheidsstudies </a:t>
            </a:r>
          </a:p>
          <a:p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B1C0EB7-F60C-4BF4-B9F6-A1E4C2BA20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42345" y="1318443"/>
            <a:ext cx="3311090" cy="479822"/>
          </a:xfrm>
        </p:spPr>
        <p:txBody>
          <a:bodyPr/>
          <a:lstStyle/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Investeringskosten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19C9D81E-6771-428D-B115-D978D91F3B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03932" y="1857585"/>
            <a:ext cx="3634136" cy="1696743"/>
          </a:xfrm>
        </p:spPr>
        <p:txBody>
          <a:bodyPr>
            <a:noAutofit/>
          </a:bodyPr>
          <a:lstStyle/>
          <a:p>
            <a:r>
              <a:rPr lang="nl-BE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vergoeding voor consulentenbureaus, ontwerpers</a:t>
            </a:r>
          </a:p>
          <a:p>
            <a:r>
              <a:rPr lang="nl-BE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uitgaven voor ondersteuning door externe organisaties</a:t>
            </a:r>
          </a:p>
          <a:p>
            <a:r>
              <a:rPr lang="nl-BE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uitgaven voor studies </a:t>
            </a:r>
          </a:p>
          <a:p>
            <a:r>
              <a:rPr lang="nl-BE" sz="14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erelonen van architecten, ingenieurs en adviseurs </a:t>
            </a:r>
            <a:endParaRPr lang="nl-BE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D8CE684-DDED-44A1-8D46-0E3E5E28B03A}"/>
              </a:ext>
            </a:extLst>
          </p:cNvPr>
          <p:cNvSpPr txBox="1"/>
          <p:nvPr/>
        </p:nvSpPr>
        <p:spPr>
          <a:xfrm>
            <a:off x="4967182" y="1336600"/>
            <a:ext cx="2983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chemeClr val="bg1">
                    <a:lumMod val="50000"/>
                  </a:schemeClr>
                </a:solidFill>
              </a:rPr>
              <a:t>Externe prestaties</a:t>
            </a:r>
          </a:p>
        </p:txBody>
      </p:sp>
      <p:sp>
        <p:nvSpPr>
          <p:cNvPr id="11" name="Pijl: omlaag 10">
            <a:extLst>
              <a:ext uri="{FF2B5EF4-FFF2-40B4-BE49-F238E27FC236}">
                <a16:creationId xmlns:a16="http://schemas.microsoft.com/office/drawing/2014/main" id="{C1A3523D-13FC-4CC9-B10E-DB75D93BAB72}"/>
              </a:ext>
            </a:extLst>
          </p:cNvPr>
          <p:cNvSpPr/>
          <p:nvPr/>
        </p:nvSpPr>
        <p:spPr>
          <a:xfrm rot="2848575">
            <a:off x="2572271" y="669632"/>
            <a:ext cx="471638" cy="65451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2" name="Pijl: omlaag 11">
            <a:extLst>
              <a:ext uri="{FF2B5EF4-FFF2-40B4-BE49-F238E27FC236}">
                <a16:creationId xmlns:a16="http://schemas.microsoft.com/office/drawing/2014/main" id="{DCB0B476-1519-4239-94EE-91DB6ECFC2CA}"/>
              </a:ext>
            </a:extLst>
          </p:cNvPr>
          <p:cNvSpPr/>
          <p:nvPr/>
        </p:nvSpPr>
        <p:spPr>
          <a:xfrm rot="19081884">
            <a:off x="5861281" y="628688"/>
            <a:ext cx="455080" cy="69505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41407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8CE8F8DB-2283-4C95-94E3-78F8180E121C}"/>
              </a:ext>
            </a:extLst>
          </p:cNvPr>
          <p:cNvSpPr txBox="1"/>
          <p:nvPr/>
        </p:nvSpPr>
        <p:spPr>
          <a:xfrm>
            <a:off x="505576" y="1729241"/>
            <a:ext cx="36140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1079" indent="-311079" defTabSz="311079"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Simuleren van ontmoeting en groene beleving in open publieke ruimte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EC1301D-5951-4187-A71A-43E388587D01}"/>
              </a:ext>
            </a:extLst>
          </p:cNvPr>
          <p:cNvSpPr txBox="1"/>
          <p:nvPr/>
        </p:nvSpPr>
        <p:spPr>
          <a:xfrm>
            <a:off x="740905" y="642453"/>
            <a:ext cx="2281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11079"/>
            <a:r>
              <a:rPr lang="nl-NL" sz="3600" dirty="0">
                <a:solidFill>
                  <a:srgbClr val="ED7D31"/>
                </a:solidFill>
                <a:latin typeface="Calibri" panose="020F0502020204030204"/>
              </a:rPr>
              <a:t>2.2 THEMA</a:t>
            </a:r>
          </a:p>
        </p:txBody>
      </p:sp>
      <p:pic>
        <p:nvPicPr>
          <p:cNvPr id="3" name="Afbeelding 2" descr="Afbeelding met gras, lucht, buiten, boom&#10;&#10;Automatisch gegenereerde beschrijving">
            <a:extLst>
              <a:ext uri="{FF2B5EF4-FFF2-40B4-BE49-F238E27FC236}">
                <a16:creationId xmlns:a16="http://schemas.microsoft.com/office/drawing/2014/main" id="{1F84CB90-D978-471F-8B76-90CE8F992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990" y="821239"/>
            <a:ext cx="4426899" cy="333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69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F5E05E-A462-4B57-80B0-26560B00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042" y="635000"/>
            <a:ext cx="1840030" cy="857250"/>
          </a:xfrm>
        </p:spPr>
        <p:txBody>
          <a:bodyPr>
            <a:normAutofit fontScale="90000"/>
          </a:bodyPr>
          <a:lstStyle/>
          <a:p>
            <a:pPr algn="l"/>
            <a:r>
              <a:rPr lang="nl-BE" sz="2800" dirty="0">
                <a:solidFill>
                  <a:schemeClr val="accent6">
                    <a:lumMod val="75000"/>
                  </a:schemeClr>
                </a:solidFill>
              </a:rPr>
              <a:t>DE 4 ACTIES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AB19D1F-06E0-4847-B959-B1E2BD16C0F2}"/>
              </a:ext>
            </a:extLst>
          </p:cNvPr>
          <p:cNvSpPr txBox="1"/>
          <p:nvPr/>
        </p:nvSpPr>
        <p:spPr>
          <a:xfrm>
            <a:off x="2411377" y="1623364"/>
            <a:ext cx="546631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1079" indent="-311079" defTabSz="311079"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De omgeving van een zorginstelling </a:t>
            </a:r>
            <a:r>
              <a:rPr lang="nl-NL" sz="2200" dirty="0" err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vergroenen</a:t>
            </a:r>
            <a:r>
              <a:rPr lang="nl-NL" sz="22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 voor bewoners en de buurt</a:t>
            </a:r>
          </a:p>
          <a:p>
            <a:pPr marL="311079" indent="-311079" defTabSz="311079"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Inrichten of verfraaien van multifunctionele ontmoetingsplaatsen op buurtniveau</a:t>
            </a:r>
          </a:p>
          <a:p>
            <a:pPr marL="311079" indent="-311079" defTabSz="311079"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Groene verbindingen</a:t>
            </a:r>
          </a:p>
          <a:p>
            <a:pPr marL="311079" indent="-311079" defTabSz="311079"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Ontmoetingsgerichte ingrepen in en rond multifunctionele gebouwen op buurtniveau</a:t>
            </a:r>
          </a:p>
          <a:p>
            <a:pPr marL="311079" indent="-311079" defTabSz="311079">
              <a:buFont typeface="Arial" panose="020B0604020202020204" pitchFamily="34" charset="0"/>
              <a:buChar char="•"/>
            </a:pPr>
            <a:endParaRPr lang="nl-NL" sz="2200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  <a:p>
            <a:pPr marL="311079" indent="-311079" defTabSz="311079">
              <a:buFont typeface="Arial" panose="020B0604020202020204" pitchFamily="34" charset="0"/>
              <a:buChar char="•"/>
            </a:pPr>
            <a:endParaRPr lang="nl-NL" sz="2200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59565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DF6A98-4F83-45D3-9D0E-34BF8F631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3100" dirty="0">
                <a:solidFill>
                  <a:schemeClr val="accent6">
                    <a:lumMod val="75000"/>
                  </a:schemeClr>
                </a:solidFill>
              </a:rPr>
              <a:t>ACTIE 1: </a:t>
            </a:r>
            <a:r>
              <a:rPr lang="nl-NL" sz="3100" dirty="0">
                <a:solidFill>
                  <a:schemeClr val="accent6">
                    <a:lumMod val="75000"/>
                  </a:schemeClr>
                </a:solidFill>
              </a:rPr>
              <a:t>ZORGINSTELLING VERGROENEN</a:t>
            </a:r>
            <a:br>
              <a:rPr lang="nl-NL" sz="40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</a:br>
            <a:endParaRPr lang="nl-BE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0E089B-4792-4575-BA0F-38A7CA926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383" y="1063625"/>
            <a:ext cx="8845617" cy="35306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2400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Kernbegrippen:</a:t>
            </a:r>
            <a:endParaRPr lang="nl-BE" sz="2400" b="1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BE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nl-BE" sz="1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terreininrichting ter verbetering van de natuurkwaliteit</a:t>
            </a:r>
            <a:endParaRPr lang="nl-BE" sz="18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BE" sz="1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- de zorginstelling als gemeenschapsplek </a:t>
            </a:r>
            <a:endParaRPr lang="nl-BE" sz="18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BE" sz="1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- samenwerking tussen natuur en zorg en invloed op fysieke en mentale gezondheid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nl-BE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379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D20FB3-5242-4339-ABB5-CA6B5FC54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41146"/>
            <a:ext cx="8229600" cy="385308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2300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Voorbeelden van projecten die in aanmerking komen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Bijvoorbeeld aanleg van rolstoeltoegankelijke paden met rustbanken en schaduwbomen, stilte- en belevingstuinen, natuurlijke bloemenweides, vijvers, uitkijkpunten, beweeg- en belevingsparcours voor bewoners, dementietuin, een dierenhoekje...</a:t>
            </a:r>
            <a:endParaRPr lang="nl-BE" sz="18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BE" sz="1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 inspiratie wordt verwezen naar de campagne ‘Natuur met zorg’ van de Regionale Landschappen: </a:t>
            </a:r>
            <a:r>
              <a:rPr lang="nl-BE" sz="1800" u="sng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https://www.regionalelandschappen.be/natuur-met-zorg/8087</a:t>
            </a:r>
            <a:r>
              <a:rPr lang="nl-BE" sz="1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52833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DF6A98-4F83-45D3-9D0E-34BF8F631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>
                <a:solidFill>
                  <a:schemeClr val="accent6">
                    <a:lumMod val="75000"/>
                  </a:schemeClr>
                </a:solidFill>
              </a:rPr>
              <a:t>ACTIE 2: INRICHTEN ONTMOETINGSPLAATSEN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0E089B-4792-4575-BA0F-38A7CA926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0"/>
            <a:ext cx="8484669" cy="339407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3000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Kernbegrippen:</a:t>
            </a:r>
            <a:endParaRPr lang="nl-BE" sz="30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21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creatief (her)inrichten van buitenruimtes</a:t>
            </a:r>
            <a:endParaRPr lang="nl-BE" sz="21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21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multifunctioneel: aandacht voor recreatie, natuur, speelruimte, sport en langzaam verkeer</a:t>
            </a:r>
            <a:endParaRPr lang="nl-BE" sz="21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21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participatie met de buurt en aandacht voor kwetsbare doelgroepen</a:t>
            </a:r>
            <a:endParaRPr lang="nl-BE" sz="21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3000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Voorbeelden van projecten die in aanmerking komen:</a:t>
            </a:r>
            <a:endParaRPr lang="nl-BE" sz="30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21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herinrichting van dorpsplein, voormalige stationsomgeving, lokale verloederde sites,…</a:t>
            </a:r>
            <a:endParaRPr lang="nl-BE" sz="21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21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aanleg van buurtpark, buurtnatuur,…</a:t>
            </a:r>
            <a:endParaRPr lang="nl-BE" sz="21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76357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DF6A98-4F83-45D3-9D0E-34BF8F631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>
                <a:solidFill>
                  <a:schemeClr val="accent6">
                    <a:lumMod val="75000"/>
                  </a:schemeClr>
                </a:solidFill>
              </a:rPr>
              <a:t>ACTIE 3: GROENE VERBINDINGEN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0E089B-4792-4575-BA0F-38A7CA926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0"/>
            <a:ext cx="8484669" cy="339407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3700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Kernbegrippen:</a:t>
            </a:r>
            <a:endParaRPr lang="nl-BE" sz="3700" b="1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samenhangend projectgebied </a:t>
            </a:r>
            <a:endParaRPr lang="nl-BE" sz="18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aandacht voor landschappelijke kwaliteit</a:t>
            </a:r>
            <a:endParaRPr lang="nl-BE" sz="18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geïntegreerde aanpak: met aandacht voor de eigenheid van de streek, voor de open ruimte, voor mens, natuur en klimaat</a:t>
            </a:r>
            <a:endParaRPr lang="nl-BE" sz="18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BE" sz="18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3700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Voorbeelden van projecten die in aanmerking komen:</a:t>
            </a:r>
            <a:endParaRPr lang="nl-BE" sz="37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herstel en/of uitbreiding van fiets-, of wandelpaden en/of trage wegen (inclusief het eventuele landschapsherstel) </a:t>
            </a:r>
            <a:endParaRPr lang="nl-BE" sz="18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groenblauwe netwerken creëren via verbindende landschapselementen - zoals bomenrijen, bosjes, dreven en houtkanten</a:t>
            </a:r>
            <a:endParaRPr lang="nl-BE" sz="18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aanplanten en kwalitatief beheren van landschapselementen langs fietspaden, trage wegen…</a:t>
            </a:r>
            <a:endParaRPr lang="nl-BE" sz="18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plaatsen van rustbanken, picknickplaatsen langs groene verbindingen</a:t>
            </a:r>
            <a:endParaRPr lang="nl-BE" sz="18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999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DF6A98-4F83-45D3-9D0E-34BF8F631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800" dirty="0">
                <a:solidFill>
                  <a:schemeClr val="accent6">
                    <a:lumMod val="75000"/>
                  </a:schemeClr>
                </a:solidFill>
              </a:rPr>
              <a:t>ACTIE 4: INGREPEN IN EN ROND GEBOUWEN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0E089B-4792-4575-BA0F-38A7CA926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0"/>
            <a:ext cx="8484669" cy="33940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2500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Kernbegrippen</a:t>
            </a:r>
            <a:r>
              <a:rPr lang="nl-BE" sz="25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nl-BE" sz="25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duurzaam en multifunctioneel gebruik van bestaande infrastructuur</a:t>
            </a:r>
            <a:endParaRPr lang="nl-BE" sz="18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aandacht voor ruimtelijke ingrepen die van een gebouw een uitnodigende ruimte kunnen maken voor diverse doelgroepen</a:t>
            </a:r>
            <a:endParaRPr lang="nl-BE" sz="18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BE" sz="18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2500" b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Voorbeelden van projecten die in aanmerking komen:</a:t>
            </a:r>
            <a:endParaRPr lang="nl-BE" sz="25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overdekte buitenruimte om ontmoetingen mogelijk te maken bij slecht weer</a:t>
            </a:r>
            <a:endParaRPr lang="nl-BE" sz="18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z="1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beperkte fysieke ingrepen bij herbestemming van kerkgebouwen </a:t>
            </a:r>
            <a:endParaRPr lang="nl-BE" sz="18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80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D438873-E9D5-48CB-816D-17193FF5A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Tx/>
              <a:buChar char="-"/>
            </a:pPr>
            <a:r>
              <a:rPr lang="nl-BE" sz="4000" dirty="0">
                <a:solidFill>
                  <a:schemeClr val="bg1"/>
                </a:solidFill>
              </a:rPr>
              <a:t>Verwelkoming</a:t>
            </a:r>
          </a:p>
          <a:p>
            <a:pPr>
              <a:buFontTx/>
              <a:buChar char="-"/>
            </a:pPr>
            <a:r>
              <a:rPr lang="nl-BE" sz="4000" dirty="0">
                <a:solidFill>
                  <a:schemeClr val="bg1"/>
                </a:solidFill>
              </a:rPr>
              <a:t>Praktische informatie nieuwe oproep</a:t>
            </a:r>
          </a:p>
          <a:p>
            <a:pPr>
              <a:buFontTx/>
              <a:buChar char="-"/>
            </a:pPr>
            <a:r>
              <a:rPr lang="nl-BE" sz="4000" dirty="0">
                <a:solidFill>
                  <a:schemeClr val="bg1"/>
                </a:solidFill>
                <a:latin typeface="Calibri" panose="020F0502020204030204" pitchFamily="34" charset="0"/>
              </a:rPr>
              <a:t>Samenwerking met de regionale landschappen voor vergroening rond zorginstellingen</a:t>
            </a:r>
          </a:p>
          <a:p>
            <a:pPr>
              <a:buFontTx/>
              <a:buChar char="-"/>
            </a:pPr>
            <a:r>
              <a:rPr lang="nl-BE" sz="4000" i="0" dirty="0">
                <a:solidFill>
                  <a:schemeClr val="bg1"/>
                </a:solidFill>
                <a:effectLst/>
              </a:rPr>
              <a:t>Ontmoeten en beleven in publieke ruimte, hoe doe je dat?</a:t>
            </a:r>
            <a:endParaRPr lang="nl-BE" sz="400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endParaRPr lang="nl-BE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654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A67EC05-43F1-4DCC-BC8A-6F362F813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3200" b="1" dirty="0">
                <a:solidFill>
                  <a:schemeClr val="bg1">
                    <a:lumMod val="50000"/>
                  </a:schemeClr>
                </a:solidFill>
              </a:rPr>
              <a:t>3. </a:t>
            </a:r>
            <a:r>
              <a:rPr lang="nl-BE" sz="3200" b="1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Timing van de oproep</a:t>
            </a:r>
            <a:endParaRPr lang="nl-BE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736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0F474B28-A222-4557-8416-5521BDA80B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489319"/>
              </p:ext>
            </p:extLst>
          </p:nvPr>
        </p:nvGraphicFramePr>
        <p:xfrm>
          <a:off x="1135782" y="155721"/>
          <a:ext cx="6670306" cy="4299086"/>
        </p:xfrm>
        <a:graphic>
          <a:graphicData uri="http://schemas.openxmlformats.org/drawingml/2006/table">
            <a:tbl>
              <a:tblPr/>
              <a:tblGrid>
                <a:gridCol w="2831146">
                  <a:extLst>
                    <a:ext uri="{9D8B030D-6E8A-4147-A177-3AD203B41FA5}">
                      <a16:colId xmlns:a16="http://schemas.microsoft.com/office/drawing/2014/main" val="819574974"/>
                    </a:ext>
                  </a:extLst>
                </a:gridCol>
                <a:gridCol w="3839160">
                  <a:extLst>
                    <a:ext uri="{9D8B030D-6E8A-4147-A177-3AD203B41FA5}">
                      <a16:colId xmlns:a16="http://schemas.microsoft.com/office/drawing/2014/main" val="3227628490"/>
                    </a:ext>
                  </a:extLst>
                </a:gridCol>
              </a:tblGrid>
              <a:tr h="687024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Inspiratiemoment voor promotoren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15 november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6692778"/>
                  </a:ext>
                </a:extLst>
              </a:tr>
              <a:tr h="47314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Deadline </a:t>
                      </a:r>
                      <a:r>
                        <a:rPr lang="nl-BE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aanmelding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december (12u ‘s middags)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82139"/>
                  </a:ext>
                </a:extLst>
              </a:tr>
              <a:tr h="47314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2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Opleiding indienen E-loket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 januari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62872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Deadline </a:t>
                      </a:r>
                      <a:r>
                        <a:rPr lang="nl-BE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indiening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2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(e-loket)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maart (12u ‘s middags)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171354"/>
                  </a:ext>
                </a:extLst>
              </a:tr>
              <a:tr h="34545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Technische Werkgroep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 maart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670792"/>
                  </a:ext>
                </a:extLst>
              </a:tr>
              <a:tr h="34545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Provinciaal Management Comité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 april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3811234"/>
                  </a:ext>
                </a:extLst>
              </a:tr>
              <a:tr h="34545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2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Start projecten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 juni 2022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2928323"/>
                  </a:ext>
                </a:extLst>
              </a:tr>
              <a:tr h="345453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Looptijd projecten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BE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2,5 jaar (tot 1 december 2024)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529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510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36B3471-0453-4FF3-B47D-D4E5CE524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>
                <a:solidFill>
                  <a:schemeClr val="accent6">
                    <a:lumMod val="75000"/>
                  </a:schemeClr>
                </a:solidFill>
              </a:rPr>
              <a:t>Aanmelding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DF93792-A116-43AE-9261-7E2C8659B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Online formulier: </a:t>
            </a:r>
            <a:r>
              <a:rPr lang="nl-BE" dirty="0">
                <a:solidFill>
                  <a:schemeClr val="bg1">
                    <a:lumMod val="50000"/>
                  </a:schemeClr>
                </a:solidFill>
                <a:hlinkClick r:id="rId2"/>
              </a:rPr>
              <a:t>aanmeldingsformulier</a:t>
            </a:r>
            <a:endParaRPr lang="nl-BE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Korte beschrijving van het projectidee, de organisatie en ev. samenwerking…</a:t>
            </a:r>
          </a:p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Verplichte stap om definitief project te kunnen indienen</a:t>
            </a:r>
          </a:p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Geldt ook als aanmelding bij de Kwaliteitskamer 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97534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736B3471-0453-4FF3-B47D-D4E5CE524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>
                <a:solidFill>
                  <a:schemeClr val="accent6">
                    <a:lumMod val="75000"/>
                  </a:schemeClr>
                </a:solidFill>
              </a:rPr>
              <a:t>Indiening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DF93792-A116-43AE-9261-7E2C8659B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E-loket: </a:t>
            </a:r>
            <a:r>
              <a:rPr lang="nl-BE" dirty="0">
                <a:hlinkClick r:id="rId2"/>
              </a:rPr>
              <a:t>https://www.vlm.be/nl/themas/platteland/e-loket/Paginas/default.aspx</a:t>
            </a:r>
            <a:endParaRPr lang="nl-BE" dirty="0"/>
          </a:p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Infomoment e-loket 18 januari</a:t>
            </a:r>
          </a:p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Zie </a:t>
            </a:r>
            <a:r>
              <a:rPr lang="nl-BE" dirty="0">
                <a:solidFill>
                  <a:schemeClr val="bg1">
                    <a:lumMod val="50000"/>
                  </a:schemeClr>
                </a:solidFill>
                <a:hlinkClick r:id="rId3"/>
              </a:rPr>
              <a:t>www.plattelandsloket.be</a:t>
            </a:r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 voor reglementen en sjablonen</a:t>
            </a:r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42390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61B13F-D72A-4FA6-89A8-7AD679A50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>
                <a:solidFill>
                  <a:schemeClr val="accent6">
                    <a:lumMod val="75000"/>
                  </a:schemeClr>
                </a:solidFill>
              </a:rPr>
              <a:t>3. Aandachtspunten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971D1-1242-477F-90BE-A3119EC2F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Projectduur is 2,5 jaar</a:t>
            </a:r>
          </a:p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Aandacht voor de indicatoren</a:t>
            </a:r>
          </a:p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Wet op overheidsopdrachten &amp; marktbevraging</a:t>
            </a:r>
          </a:p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De financiële tabel van de projecten moet voldoende gedetailleerd zijn.</a:t>
            </a:r>
          </a:p>
          <a:p>
            <a:pPr marL="0" indent="0">
              <a:buNone/>
            </a:pPr>
            <a:endParaRPr lang="nl-B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06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61B13F-D72A-4FA6-89A8-7AD679A50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>
                <a:solidFill>
                  <a:schemeClr val="accent6">
                    <a:lumMod val="75000"/>
                  </a:schemeClr>
                </a:solidFill>
              </a:rPr>
              <a:t>3.1 Indicatoren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971D1-1242-477F-90BE-A3119EC2F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Hoeveel mensen kunnen van de verbeterde voorzieningen genieten dankzij het project?</a:t>
            </a:r>
          </a:p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Hoeveel landbouwbedrijven of landbouwers worden direct of indirect bij het project betrokken?</a:t>
            </a:r>
          </a:p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Extra indicatoren: door de promotor zelf in te vullen</a:t>
            </a:r>
          </a:p>
          <a:p>
            <a:pPr marL="0" indent="0">
              <a:buNone/>
            </a:pPr>
            <a:endParaRPr lang="nl-B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715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227AF7A-3E62-42F7-AD55-A007CE10C5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240" r="23678" b="9385"/>
          <a:stretch/>
        </p:blipFill>
        <p:spPr>
          <a:xfrm>
            <a:off x="1194163" y="1162976"/>
            <a:ext cx="6755673" cy="3284738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436C2FCF-C70C-4F6A-886F-2022281E9344}"/>
              </a:ext>
            </a:extLst>
          </p:cNvPr>
          <p:cNvSpPr txBox="1">
            <a:spLocks/>
          </p:cNvSpPr>
          <p:nvPr/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000">
                <a:solidFill>
                  <a:schemeClr val="accent6">
                    <a:lumMod val="75000"/>
                  </a:schemeClr>
                </a:solidFill>
              </a:rPr>
              <a:t>3.1 Indicatoren</a:t>
            </a:r>
            <a:endParaRPr lang="nl-BE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190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61B13F-D72A-4FA6-89A8-7AD679A50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>
                <a:solidFill>
                  <a:schemeClr val="accent6">
                    <a:lumMod val="75000"/>
                  </a:schemeClr>
                </a:solidFill>
              </a:rPr>
              <a:t>3.1 Wet op overheidsopdrachten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971D1-1242-477F-90BE-A3119EC2F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Moet u als organisatie voldoen aan de wet op overheidsopdrachten? </a:t>
            </a:r>
          </a:p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Marktbevraging bewijzen vanaf 2 500euro</a:t>
            </a:r>
          </a:p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Stukken betreft wet op overheidsopdrachten opladen in het e-loket.</a:t>
            </a:r>
          </a:p>
        </p:txBody>
      </p:sp>
    </p:spTree>
    <p:extLst>
      <p:ext uri="{BB962C8B-B14F-4D97-AF65-F5344CB8AC3E}">
        <p14:creationId xmlns:p14="http://schemas.microsoft.com/office/powerpoint/2010/main" val="425031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61B13F-D72A-4FA6-89A8-7AD679A50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>
                <a:solidFill>
                  <a:schemeClr val="accent6">
                    <a:lumMod val="75000"/>
                  </a:schemeClr>
                </a:solidFill>
              </a:rPr>
              <a:t>4. Projectadministratie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971D1-1242-477F-90BE-A3119EC2F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sz="1800" dirty="0">
                <a:solidFill>
                  <a:schemeClr val="bg1">
                    <a:lumMod val="50000"/>
                  </a:schemeClr>
                </a:solidFill>
              </a:rPr>
              <a:t>2 x per jaar </a:t>
            </a:r>
            <a:r>
              <a:rPr lang="nl-BE" sz="1800" b="1" dirty="0">
                <a:solidFill>
                  <a:schemeClr val="bg1">
                    <a:lumMod val="50000"/>
                  </a:schemeClr>
                </a:solidFill>
              </a:rPr>
              <a:t>declareren</a:t>
            </a:r>
            <a:r>
              <a:rPr lang="nl-BE" sz="1800" dirty="0">
                <a:solidFill>
                  <a:schemeClr val="bg1">
                    <a:lumMod val="50000"/>
                  </a:schemeClr>
                </a:solidFill>
              </a:rPr>
              <a:t>: </a:t>
            </a:r>
          </a:p>
          <a:p>
            <a:pPr lvl="1"/>
            <a:r>
              <a:rPr lang="nl-BE" sz="1800" dirty="0">
                <a:solidFill>
                  <a:schemeClr val="bg1">
                    <a:lumMod val="50000"/>
                  </a:schemeClr>
                </a:solidFill>
              </a:rPr>
              <a:t>15 feb &amp; 15 juli</a:t>
            </a:r>
          </a:p>
          <a:p>
            <a:pPr lvl="1"/>
            <a:r>
              <a:rPr lang="nl-BE" sz="1800" dirty="0">
                <a:solidFill>
                  <a:schemeClr val="bg1">
                    <a:lumMod val="50000"/>
                  </a:schemeClr>
                </a:solidFill>
              </a:rPr>
              <a:t>overzicht van de gemaakte kosten</a:t>
            </a:r>
          </a:p>
          <a:p>
            <a:pPr lvl="1"/>
            <a:r>
              <a:rPr lang="nl-BE" sz="1800" dirty="0">
                <a:solidFill>
                  <a:schemeClr val="bg1">
                    <a:lumMod val="50000"/>
                  </a:schemeClr>
                </a:solidFill>
              </a:rPr>
              <a:t>voortgangsverslag (met indicatoren)</a:t>
            </a:r>
          </a:p>
          <a:p>
            <a:r>
              <a:rPr lang="nl-BE" sz="1800" dirty="0">
                <a:solidFill>
                  <a:schemeClr val="bg1">
                    <a:lumMod val="50000"/>
                  </a:schemeClr>
                </a:solidFill>
              </a:rPr>
              <a:t>Denk aan de </a:t>
            </a:r>
            <a:r>
              <a:rPr lang="nl-BE" sz="1800" b="1" dirty="0">
                <a:solidFill>
                  <a:schemeClr val="bg1">
                    <a:lumMod val="50000"/>
                  </a:schemeClr>
                </a:solidFill>
              </a:rPr>
              <a:t>communicatieverplichtingen</a:t>
            </a:r>
          </a:p>
          <a:p>
            <a:pPr lvl="1"/>
            <a:r>
              <a:rPr lang="nl-BE" sz="1800" dirty="0">
                <a:solidFill>
                  <a:schemeClr val="bg1">
                    <a:lumMod val="50000"/>
                  </a:schemeClr>
                </a:solidFill>
              </a:rPr>
              <a:t>Poster voor Omgevingskwaliteit projecten: Wordt ingevuld en opgehangen aan de hoofdzetel van de promotor én andere relevante projectlocaties. Stop een foto van deze poster bij jouw eerste declaratie (bij meer dan 50 000€ subsidie)</a:t>
            </a:r>
          </a:p>
          <a:p>
            <a:pPr lvl="1"/>
            <a:r>
              <a:rPr lang="nl-BE" sz="1800" dirty="0">
                <a:solidFill>
                  <a:schemeClr val="bg1">
                    <a:lumMod val="50000"/>
                  </a:schemeClr>
                </a:solidFill>
              </a:rPr>
              <a:t>Bij alle communicatie (sociale media, website, flyers, </a:t>
            </a:r>
            <a:r>
              <a:rPr lang="nl-BE" sz="1800" dirty="0" err="1">
                <a:solidFill>
                  <a:schemeClr val="bg1">
                    <a:lumMod val="50000"/>
                  </a:schemeClr>
                </a:solidFill>
              </a:rPr>
              <a:t>t-shirts</a:t>
            </a:r>
            <a:r>
              <a:rPr lang="nl-BE" sz="1800" dirty="0">
                <a:solidFill>
                  <a:schemeClr val="bg1">
                    <a:lumMod val="50000"/>
                  </a:schemeClr>
                </a:solidFill>
              </a:rPr>
              <a:t>,…) moeten de correcte logo’s en slagzinnen zichtbaar zijn in het gevraagde formaat.</a:t>
            </a:r>
          </a:p>
        </p:txBody>
      </p:sp>
    </p:spTree>
    <p:extLst>
      <p:ext uri="{BB962C8B-B14F-4D97-AF65-F5344CB8AC3E}">
        <p14:creationId xmlns:p14="http://schemas.microsoft.com/office/powerpoint/2010/main" val="35928658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61B13F-D72A-4FA6-89A8-7AD679A50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4000" dirty="0">
                <a:solidFill>
                  <a:schemeClr val="accent6">
                    <a:lumMod val="75000"/>
                  </a:schemeClr>
                </a:solidFill>
              </a:rPr>
              <a:t>Contactgegevens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4971D1-1242-477F-90BE-A3119EC2F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2000" dirty="0">
                <a:solidFill>
                  <a:schemeClr val="bg1">
                    <a:lumMod val="50000"/>
                  </a:schemeClr>
                </a:solidFill>
              </a:rPr>
              <a:t>Dany Ranschaert</a:t>
            </a:r>
          </a:p>
          <a:p>
            <a:pPr marL="0" indent="0">
              <a:buNone/>
            </a:pPr>
            <a:r>
              <a:rPr lang="nl-BE" sz="20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platteland@oost-vlaanderen.be</a:t>
            </a:r>
            <a:endParaRPr lang="nl-BE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nl-BE" sz="2000" dirty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pPr marL="0" indent="0">
              <a:buNone/>
            </a:pPr>
            <a:endParaRPr lang="nl-BE" sz="2000" dirty="0">
              <a:solidFill>
                <a:schemeClr val="bg1">
                  <a:lumMod val="50000"/>
                </a:schemeClr>
              </a:solidFill>
              <a:hlinkClick r:id="rId4"/>
            </a:endParaRPr>
          </a:p>
          <a:p>
            <a:pPr marL="0" indent="0" algn="ctr">
              <a:buNone/>
            </a:pPr>
            <a:r>
              <a:rPr lang="nl-BE" sz="2800" dirty="0">
                <a:solidFill>
                  <a:schemeClr val="bg1">
                    <a:lumMod val="50000"/>
                  </a:schemeClr>
                </a:solidFill>
                <a:hlinkClick r:id="rId4"/>
              </a:rPr>
              <a:t>www.plattelandsloket.be</a:t>
            </a:r>
            <a:endParaRPr lang="nl-BE" sz="2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nl-BE" sz="15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367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BD7EF26D-E40B-42D2-AC50-E4CCA44BD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nl-BE" sz="3200" b="1" dirty="0">
                <a:solidFill>
                  <a:schemeClr val="bg1">
                    <a:lumMod val="50000"/>
                  </a:schemeClr>
                </a:solidFill>
              </a:rPr>
              <a:t>Het herstelfonds: </a:t>
            </a:r>
            <a:r>
              <a:rPr lang="nl-NL" sz="3200" dirty="0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ontmoeting en groene beleving in open publieke ruimte</a:t>
            </a:r>
            <a:endParaRPr lang="nl-BE" sz="3200" b="1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nl-BE" sz="2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https://vimeo.com/612620345</a:t>
            </a:r>
            <a:endParaRPr lang="nl-BE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14350" indent="-514350">
              <a:buAutoNum type="arabicPeriod"/>
            </a:pPr>
            <a:endParaRPr lang="nl-BE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9082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C41070-3B03-4868-B8C4-0337538FD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accent6">
                    <a:lumMod val="75000"/>
                  </a:schemeClr>
                </a:solidFill>
              </a:rPr>
              <a:t>Regionale landschappen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536B08-2ECE-4547-832A-509A3FF15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Natuur en zorg</a:t>
            </a:r>
          </a:p>
          <a:p>
            <a:r>
              <a:rPr lang="nl-BE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https://drive.google.com/file/d/1qrVDT3-OdRTm8d8oCMJRMWzVb_u1WLuy/view?usp=sharing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60072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047BE8AD-5239-4E46-A712-366529167EFC}"/>
              </a:ext>
            </a:extLst>
          </p:cNvPr>
          <p:cNvSpPr txBox="1"/>
          <p:nvPr/>
        </p:nvSpPr>
        <p:spPr>
          <a:xfrm>
            <a:off x="1927306" y="168693"/>
            <a:ext cx="5289388" cy="72058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defTabSz="6221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BE" sz="1361" kern="0" dirty="0">
                <a:solidFill>
                  <a:srgbClr val="000000"/>
                </a:solidFill>
              </a:rPr>
              <a:t>Herstelinstrument van de </a:t>
            </a:r>
            <a:r>
              <a:rPr lang="nl-BE" sz="1361" b="1" kern="0" dirty="0">
                <a:solidFill>
                  <a:srgbClr val="000000"/>
                </a:solidFill>
              </a:rPr>
              <a:t>Europese Unie </a:t>
            </a:r>
            <a:r>
              <a:rPr lang="nl-BE" sz="1361" kern="0" dirty="0">
                <a:solidFill>
                  <a:srgbClr val="000000"/>
                </a:solidFill>
              </a:rPr>
              <a:t>ter ondersteuning van het herstel na de COVID-19-crisis voor landbouw en plattelandsontwikkeling (EURI-verordening).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68245A0-19B3-4598-8BCB-29C9386117C0}"/>
              </a:ext>
            </a:extLst>
          </p:cNvPr>
          <p:cNvSpPr txBox="1"/>
          <p:nvPr/>
        </p:nvSpPr>
        <p:spPr>
          <a:xfrm>
            <a:off x="2073824" y="1425651"/>
            <a:ext cx="4995109" cy="51116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defTabSz="6221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BE" sz="1361" kern="0" dirty="0">
                <a:solidFill>
                  <a:srgbClr val="000000"/>
                </a:solidFill>
              </a:rPr>
              <a:t>Extra middelen voor </a:t>
            </a:r>
            <a:r>
              <a:rPr lang="nl-BE" sz="1361" b="1" kern="0" dirty="0">
                <a:solidFill>
                  <a:srgbClr val="000000"/>
                </a:solidFill>
              </a:rPr>
              <a:t>Vlaanderen </a:t>
            </a:r>
            <a:r>
              <a:rPr lang="nl-BE" sz="1361" kern="0" dirty="0">
                <a:solidFill>
                  <a:srgbClr val="000000"/>
                </a:solidFill>
              </a:rPr>
              <a:t>die kaderen binnen het Programmadocument voor Plattelandsontwikkeling </a:t>
            </a:r>
          </a:p>
        </p:txBody>
      </p:sp>
      <p:sp>
        <p:nvSpPr>
          <p:cNvPr id="8" name="Pijl-omlaag 2">
            <a:extLst>
              <a:ext uri="{FF2B5EF4-FFF2-40B4-BE49-F238E27FC236}">
                <a16:creationId xmlns:a16="http://schemas.microsoft.com/office/drawing/2014/main" id="{1C21911B-CB4C-4E36-983A-91928038FAD3}"/>
              </a:ext>
            </a:extLst>
          </p:cNvPr>
          <p:cNvSpPr/>
          <p:nvPr/>
        </p:nvSpPr>
        <p:spPr>
          <a:xfrm>
            <a:off x="4003072" y="947450"/>
            <a:ext cx="568306" cy="358930"/>
          </a:xfrm>
          <a:prstGeom prst="downArrow">
            <a:avLst/>
          </a:prstGeom>
          <a:gradFill rotWithShape="1">
            <a:gsLst>
              <a:gs pos="0">
                <a:srgbClr val="572932">
                  <a:tint val="100000"/>
                  <a:shade val="100000"/>
                  <a:satMod val="130000"/>
                </a:srgbClr>
              </a:gs>
              <a:gs pos="100000">
                <a:srgbClr val="572932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57293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6221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BE" sz="1633" kern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5AF5C70-1CA5-484E-916C-699C4BA0B510}"/>
              </a:ext>
            </a:extLst>
          </p:cNvPr>
          <p:cNvSpPr txBox="1"/>
          <p:nvPr/>
        </p:nvSpPr>
        <p:spPr>
          <a:xfrm>
            <a:off x="2894491" y="2673253"/>
            <a:ext cx="3122691" cy="3436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 defTabSz="6221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BE" sz="1633" b="1" kern="0" dirty="0">
                <a:solidFill>
                  <a:srgbClr val="000000"/>
                </a:solidFill>
              </a:rPr>
              <a:t>Provinciaal</a:t>
            </a:r>
            <a:r>
              <a:rPr lang="nl-BE" sz="1633" kern="0" dirty="0">
                <a:solidFill>
                  <a:srgbClr val="000000"/>
                </a:solidFill>
              </a:rPr>
              <a:t> Uitvoeringsplan</a:t>
            </a:r>
          </a:p>
        </p:txBody>
      </p:sp>
      <p:sp>
        <p:nvSpPr>
          <p:cNvPr id="11" name="Pijl-omlaag 2">
            <a:extLst>
              <a:ext uri="{FF2B5EF4-FFF2-40B4-BE49-F238E27FC236}">
                <a16:creationId xmlns:a16="http://schemas.microsoft.com/office/drawing/2014/main" id="{3C0B4EE0-30A6-4523-B929-7EE6DC7B65D6}"/>
              </a:ext>
            </a:extLst>
          </p:cNvPr>
          <p:cNvSpPr/>
          <p:nvPr/>
        </p:nvSpPr>
        <p:spPr>
          <a:xfrm>
            <a:off x="4016680" y="2137422"/>
            <a:ext cx="568306" cy="358930"/>
          </a:xfrm>
          <a:prstGeom prst="downArrow">
            <a:avLst/>
          </a:prstGeom>
          <a:gradFill rotWithShape="1">
            <a:gsLst>
              <a:gs pos="0">
                <a:srgbClr val="572932">
                  <a:tint val="100000"/>
                  <a:shade val="100000"/>
                  <a:satMod val="130000"/>
                </a:srgbClr>
              </a:gs>
              <a:gs pos="100000">
                <a:srgbClr val="572932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57293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6221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BE" sz="1633" kern="0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F4A7C6B-F5F2-4CE9-A848-E1E11B5F7E35}"/>
              </a:ext>
            </a:extLst>
          </p:cNvPr>
          <p:cNvSpPr txBox="1"/>
          <p:nvPr/>
        </p:nvSpPr>
        <p:spPr>
          <a:xfrm>
            <a:off x="2752624" y="3753309"/>
            <a:ext cx="3529479" cy="594906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1633" b="1" dirty="0"/>
              <a:t>Aanvulling </a:t>
            </a:r>
            <a:r>
              <a:rPr lang="nl-BE" sz="1633" dirty="0"/>
              <a:t>op het Provinciaal uitvoeringsplan</a:t>
            </a:r>
          </a:p>
        </p:txBody>
      </p:sp>
      <p:sp>
        <p:nvSpPr>
          <p:cNvPr id="13" name="Pijl-omlaag 2">
            <a:extLst>
              <a:ext uri="{FF2B5EF4-FFF2-40B4-BE49-F238E27FC236}">
                <a16:creationId xmlns:a16="http://schemas.microsoft.com/office/drawing/2014/main" id="{DEC47683-91B8-4BC6-8FE0-6C933C9305E2}"/>
              </a:ext>
            </a:extLst>
          </p:cNvPr>
          <p:cNvSpPr/>
          <p:nvPr/>
        </p:nvSpPr>
        <p:spPr>
          <a:xfrm>
            <a:off x="4016680" y="3232788"/>
            <a:ext cx="568306" cy="358930"/>
          </a:xfrm>
          <a:prstGeom prst="downArrow">
            <a:avLst/>
          </a:prstGeom>
          <a:gradFill rotWithShape="1">
            <a:gsLst>
              <a:gs pos="0">
                <a:srgbClr val="572932">
                  <a:tint val="100000"/>
                  <a:shade val="100000"/>
                  <a:satMod val="130000"/>
                </a:srgbClr>
              </a:gs>
              <a:gs pos="100000">
                <a:srgbClr val="572932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57293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62215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BE" sz="1633" kern="0">
              <a:solidFill>
                <a:prstClr val="white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33060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395B0E-579E-44F9-B850-380005ED2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>
                <a:solidFill>
                  <a:srgbClr val="ED7D31"/>
                </a:solidFill>
              </a:rPr>
              <a:t>PROVINCIE OOST-VLAANDEREN</a:t>
            </a:r>
            <a:endParaRPr lang="nl-BE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83C5D4-6D87-45A9-B457-40D67C9F8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Addendum bij het Uitvoeringsplan voor het Oost-Vlaamse Platteland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Eenmalige bijkomende projectoproep onder de maatregel ‘versterking van de omgevingskwaliteit en vitaliteit op het platteland’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solidFill>
                <a:schemeClr val="bg1">
                  <a:lumMod val="50000"/>
                </a:schemeClr>
              </a:solidFill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63995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A67EC05-43F1-4DCC-BC8A-6F362F813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3200" b="1" dirty="0">
                <a:solidFill>
                  <a:schemeClr val="bg1">
                    <a:lumMod val="50000"/>
                  </a:schemeClr>
                </a:solidFill>
              </a:rPr>
              <a:t>2. </a:t>
            </a:r>
            <a:r>
              <a:rPr lang="nl-BE" sz="3200" b="1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Ontmoeten en groen beleven in open ruimte</a:t>
            </a:r>
            <a:endParaRPr lang="nl-BE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97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0E5632-63F9-482D-854A-216471263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600" dirty="0">
                <a:solidFill>
                  <a:schemeClr val="accent6">
                    <a:lumMod val="75000"/>
                  </a:schemeClr>
                </a:solidFill>
              </a:rPr>
              <a:t>2.1 KOMT MIJN IDEE IN AANMERKING VOOR STEUN?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EFBFEA-79ED-4092-A553-6D5D073D4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Begunstigden</a:t>
            </a:r>
          </a:p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Werkingsgebied</a:t>
            </a:r>
          </a:p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Maatregelen </a:t>
            </a:r>
          </a:p>
          <a:p>
            <a:r>
              <a:rPr lang="nl-BE" dirty="0">
                <a:solidFill>
                  <a:schemeClr val="bg1">
                    <a:lumMod val="50000"/>
                  </a:schemeClr>
                </a:solidFill>
              </a:rPr>
              <a:t>Thema’s</a:t>
            </a:r>
          </a:p>
          <a:p>
            <a:endParaRPr lang="nl-B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573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8CE8F8DB-2283-4C95-94E3-78F8180E121C}"/>
              </a:ext>
            </a:extLst>
          </p:cNvPr>
          <p:cNvSpPr txBox="1"/>
          <p:nvPr/>
        </p:nvSpPr>
        <p:spPr>
          <a:xfrm>
            <a:off x="2411377" y="1361346"/>
            <a:ext cx="5466311" cy="3475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11079"/>
            <a:r>
              <a:rPr lang="nl-BE" sz="2177" dirty="0">
                <a:solidFill>
                  <a:prstClr val="white">
                    <a:lumMod val="50000"/>
                  </a:prstClr>
                </a:solidFill>
              </a:rPr>
              <a:t>De volgende categorieën komen in aanmerking voor subsidiëring:</a:t>
            </a:r>
          </a:p>
          <a:p>
            <a:pPr marL="285750" indent="-285750" defTabSz="311079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</a:rPr>
              <a:t>gemeenten, gemeentelijke verzelfstandigde agentschappen, intergemeentelijke samenwerkingsverbanden, </a:t>
            </a:r>
            <a:r>
              <a:rPr lang="nl-NL" sz="1600" dirty="0" err="1">
                <a:solidFill>
                  <a:schemeClr val="bg1">
                    <a:lumMod val="50000"/>
                  </a:schemeClr>
                </a:solidFill>
              </a:rPr>
              <a:t>OCMW’s</a:t>
            </a:r>
            <a:r>
              <a:rPr lang="nl-NL" sz="1600" dirty="0">
                <a:solidFill>
                  <a:schemeClr val="bg1">
                    <a:lumMod val="50000"/>
                  </a:schemeClr>
                </a:solidFill>
              </a:rPr>
              <a:t> en verzelfstandigde agentschappen van het OCMW</a:t>
            </a:r>
            <a:endParaRPr lang="nl-BE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</a:rPr>
              <a:t>provinciale verzelfstandigde agentschappen</a:t>
            </a:r>
            <a:endParaRPr lang="nl-BE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</a:rPr>
              <a:t>vereniging zonder winstoogmerk (vzw’s)</a:t>
            </a:r>
            <a:endParaRPr lang="nl-BE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</a:rPr>
              <a:t>stichtingen</a:t>
            </a:r>
            <a:endParaRPr lang="nl-BE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</a:rPr>
              <a:t>publiekrechtelijke rechtspersonen, met uitzondering van de publiekrechtelijke rechtspersonen die hieronder worden benoemd</a:t>
            </a:r>
            <a:endParaRPr lang="nl-BE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>
                <a:solidFill>
                  <a:schemeClr val="bg1">
                    <a:lumMod val="50000"/>
                  </a:schemeClr>
                </a:solidFill>
              </a:rPr>
              <a:t>provincies, enkel voor koepelprojecten</a:t>
            </a:r>
            <a:endParaRPr lang="nl-BE" sz="1600" dirty="0">
              <a:solidFill>
                <a:schemeClr val="bg1">
                  <a:lumMod val="50000"/>
                </a:schemeClr>
              </a:solidFill>
            </a:endParaRPr>
          </a:p>
          <a:p>
            <a:pPr marL="311079" indent="-311079" defTabSz="311079">
              <a:buFont typeface="Arial" panose="020B0604020202020204" pitchFamily="34" charset="0"/>
              <a:buChar char="•"/>
            </a:pPr>
            <a:endParaRPr lang="nl-NL" sz="1633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EC1301D-5951-4187-A71A-43E388587D01}"/>
              </a:ext>
            </a:extLst>
          </p:cNvPr>
          <p:cNvSpPr txBox="1"/>
          <p:nvPr/>
        </p:nvSpPr>
        <p:spPr>
          <a:xfrm>
            <a:off x="740904" y="850116"/>
            <a:ext cx="2493183" cy="511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11079"/>
            <a:r>
              <a:rPr lang="nl-NL" sz="2722" dirty="0">
                <a:solidFill>
                  <a:srgbClr val="ED7D31"/>
                </a:solidFill>
                <a:latin typeface="Calibri" panose="020F0502020204030204"/>
              </a:rPr>
              <a:t>BEGUNSTIGDEN</a:t>
            </a:r>
          </a:p>
        </p:txBody>
      </p:sp>
    </p:spTree>
    <p:extLst>
      <p:ext uri="{BB962C8B-B14F-4D97-AF65-F5344CB8AC3E}">
        <p14:creationId xmlns:p14="http://schemas.microsoft.com/office/powerpoint/2010/main" val="2745133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8CE8F8DB-2283-4C95-94E3-78F8180E121C}"/>
              </a:ext>
            </a:extLst>
          </p:cNvPr>
          <p:cNvSpPr txBox="1"/>
          <p:nvPr/>
        </p:nvSpPr>
        <p:spPr>
          <a:xfrm>
            <a:off x="2411377" y="1361346"/>
            <a:ext cx="5466311" cy="310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11079"/>
            <a:r>
              <a:rPr lang="nl-BE" sz="2177" dirty="0">
                <a:solidFill>
                  <a:prstClr val="white">
                    <a:lumMod val="50000"/>
                  </a:prstClr>
                </a:solidFill>
              </a:rPr>
              <a:t>De volgende categorieën komen </a:t>
            </a:r>
            <a:r>
              <a:rPr lang="nl-BE" sz="2177" b="1" dirty="0">
                <a:solidFill>
                  <a:prstClr val="white">
                    <a:lumMod val="50000"/>
                  </a:prstClr>
                </a:solidFill>
              </a:rPr>
              <a:t>niet </a:t>
            </a:r>
            <a:r>
              <a:rPr lang="nl-BE" sz="2177" dirty="0">
                <a:solidFill>
                  <a:prstClr val="white">
                    <a:lumMod val="50000"/>
                  </a:prstClr>
                </a:solidFill>
              </a:rPr>
              <a:t>in aanmerking voor subsidiëring:</a:t>
            </a:r>
          </a:p>
          <a:p>
            <a:pPr marL="311079" indent="-311079" defTabSz="311079">
              <a:buFont typeface="Arial" panose="020B0604020202020204" pitchFamily="34" charset="0"/>
              <a:buChar char="•"/>
            </a:pPr>
            <a:r>
              <a:rPr lang="nl-BE" sz="2177" dirty="0">
                <a:solidFill>
                  <a:prstClr val="white">
                    <a:lumMod val="50000"/>
                  </a:prstClr>
                </a:solidFill>
              </a:rPr>
              <a:t>vennootschappen en verenigingen met een winstoogmerk;</a:t>
            </a:r>
          </a:p>
          <a:p>
            <a:pPr marL="311079" indent="-311079" defTabSz="311079">
              <a:buFont typeface="Arial" panose="020B0604020202020204" pitchFamily="34" charset="0"/>
              <a:buChar char="•"/>
            </a:pPr>
            <a:r>
              <a:rPr lang="nl-BE" sz="2177" dirty="0">
                <a:solidFill>
                  <a:prstClr val="white">
                    <a:lumMod val="50000"/>
                  </a:prstClr>
                </a:solidFill>
              </a:rPr>
              <a:t>de Vlaamse gemeenschap, het Vlaamse Gewest en de verzelfstandigde agentschappen;</a:t>
            </a:r>
          </a:p>
          <a:p>
            <a:pPr marL="311079" indent="-311079" defTabSz="311079">
              <a:buFont typeface="Arial" panose="020B0604020202020204" pitchFamily="34" charset="0"/>
              <a:buChar char="•"/>
            </a:pPr>
            <a:r>
              <a:rPr lang="nl-BE" sz="2177" dirty="0">
                <a:solidFill>
                  <a:prstClr val="white">
                    <a:lumMod val="50000"/>
                  </a:prstClr>
                </a:solidFill>
              </a:rPr>
              <a:t>natuurlijke personen;</a:t>
            </a:r>
          </a:p>
          <a:p>
            <a:pPr marL="311079" indent="-311079" defTabSz="311079">
              <a:buFont typeface="Arial" panose="020B0604020202020204" pitchFamily="34" charset="0"/>
              <a:buChar char="•"/>
            </a:pPr>
            <a:r>
              <a:rPr lang="nl-BE" sz="2177" dirty="0">
                <a:solidFill>
                  <a:prstClr val="white">
                    <a:lumMod val="50000"/>
                  </a:prstClr>
                </a:solidFill>
              </a:rPr>
              <a:t>feitelijke verenigingen.</a:t>
            </a:r>
            <a:endParaRPr lang="nl-NL" sz="1633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EC1301D-5951-4187-A71A-43E388587D01}"/>
              </a:ext>
            </a:extLst>
          </p:cNvPr>
          <p:cNvSpPr txBox="1"/>
          <p:nvPr/>
        </p:nvSpPr>
        <p:spPr>
          <a:xfrm>
            <a:off x="740904" y="850116"/>
            <a:ext cx="2493183" cy="511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11079"/>
            <a:r>
              <a:rPr lang="nl-NL" sz="2722" dirty="0">
                <a:solidFill>
                  <a:srgbClr val="ED7D31"/>
                </a:solidFill>
                <a:latin typeface="Calibri" panose="020F0502020204030204"/>
              </a:rPr>
              <a:t>BEGUNSTIGDEN</a:t>
            </a:r>
          </a:p>
        </p:txBody>
      </p:sp>
    </p:spTree>
    <p:extLst>
      <p:ext uri="{BB962C8B-B14F-4D97-AF65-F5344CB8AC3E}">
        <p14:creationId xmlns:p14="http://schemas.microsoft.com/office/powerpoint/2010/main" val="2341469690"/>
      </p:ext>
    </p:extLst>
  </p:cSld>
  <p:clrMapOvr>
    <a:masterClrMapping/>
  </p:clrMapOvr>
</p:sld>
</file>

<file path=ppt/theme/theme1.xml><?xml version="1.0" encoding="utf-8"?>
<a:theme xmlns:a="http://schemas.openxmlformats.org/drawingml/2006/main" name="Plattelandsloket_algem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6" id="{19BCD514-DE93-4844-89E1-FE39181E1550}" vid="{73B03462-4C16-4D57-A898-A2400494593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2021_Plattelandsloket_algemeen</Template>
  <TotalTime>1829</TotalTime>
  <Words>1194</Words>
  <Application>Microsoft Office PowerPoint</Application>
  <PresentationFormat>Diavoorstelling (16:9)</PresentationFormat>
  <Paragraphs>177</Paragraphs>
  <Slides>30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4" baseType="lpstr">
      <vt:lpstr>Arial</vt:lpstr>
      <vt:lpstr>Calibri</vt:lpstr>
      <vt:lpstr>Verdana</vt:lpstr>
      <vt:lpstr>Plattelandsloket_algemeen</vt:lpstr>
      <vt:lpstr>Inspiratiemoment Plattelandsprojecten Herstelfonds</vt:lpstr>
      <vt:lpstr>PowerPoint-presentatie</vt:lpstr>
      <vt:lpstr>PowerPoint-presentatie</vt:lpstr>
      <vt:lpstr>PowerPoint-presentatie</vt:lpstr>
      <vt:lpstr>PROVINCIE OOST-VLAANDEREN</vt:lpstr>
      <vt:lpstr>PowerPoint-presentatie</vt:lpstr>
      <vt:lpstr>2.1 KOMT MIJN IDEE IN AANMERKING VOOR STEUN?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DE 4 ACTIES</vt:lpstr>
      <vt:lpstr>ACTIE 1: ZORGINSTELLING VERGROENEN </vt:lpstr>
      <vt:lpstr>PowerPoint-presentatie</vt:lpstr>
      <vt:lpstr>ACTIE 2: INRICHTEN ONTMOETINGSPLAATSEN</vt:lpstr>
      <vt:lpstr>ACTIE 3: GROENE VERBINDINGEN</vt:lpstr>
      <vt:lpstr>ACTIE 4: INGREPEN IN EN ROND GEBOUWEN</vt:lpstr>
      <vt:lpstr>PowerPoint-presentatie</vt:lpstr>
      <vt:lpstr>PowerPoint-presentatie</vt:lpstr>
      <vt:lpstr>Aanmelding</vt:lpstr>
      <vt:lpstr>Indiening</vt:lpstr>
      <vt:lpstr>3. Aandachtspunten</vt:lpstr>
      <vt:lpstr>3.1 Indicatoren</vt:lpstr>
      <vt:lpstr>PowerPoint-presentatie</vt:lpstr>
      <vt:lpstr>3.1 Wet op overheidsopdrachten</vt:lpstr>
      <vt:lpstr>4. Projectadministratie</vt:lpstr>
      <vt:lpstr>Contactgegevens</vt:lpstr>
      <vt:lpstr>Regionale landschappen</vt:lpstr>
    </vt:vector>
  </TitlesOfParts>
  <Company>Provincie Oost-Vlaanderen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Waegeman Annelies</dc:creator>
  <cp:lastModifiedBy>Ranschaert Dany</cp:lastModifiedBy>
  <cp:revision>79</cp:revision>
  <dcterms:created xsi:type="dcterms:W3CDTF">2021-02-23T12:58:37Z</dcterms:created>
  <dcterms:modified xsi:type="dcterms:W3CDTF">2021-11-15T08:18:25Z</dcterms:modified>
</cp:coreProperties>
</file>